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8288000" cy="10287000"/>
  <p:notesSz cx="6858000" cy="9144000"/>
  <p:embeddedFontLst>
    <p:embeddedFont>
      <p:font typeface="Poppins" panose="00000500000000000000" pitchFamily="2" charset="0"/>
      <p:regular r:id="rId17"/>
    </p:embeddedFont>
    <p:embeddedFont>
      <p:font typeface="Poppins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2.svg>
</file>

<file path=ppt/media/image3.png>
</file>

<file path=ppt/media/image4.sv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4787136" cy="10287000"/>
            <a:chOff x="0" y="0"/>
            <a:chExt cx="1260809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60809" cy="2709333"/>
            </a:xfrm>
            <a:custGeom>
              <a:avLst/>
              <a:gdLst/>
              <a:ahLst/>
              <a:cxnLst/>
              <a:rect l="l" t="t" r="r" b="b"/>
              <a:pathLst>
                <a:path w="1260809" h="2709333">
                  <a:moveTo>
                    <a:pt x="0" y="0"/>
                  </a:moveTo>
                  <a:lnTo>
                    <a:pt x="1260809" y="0"/>
                  </a:lnTo>
                  <a:lnTo>
                    <a:pt x="126080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260809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4208743" y="533119"/>
            <a:ext cx="1156786" cy="9220761"/>
          </a:xfrm>
          <a:custGeom>
            <a:avLst/>
            <a:gdLst/>
            <a:ahLst/>
            <a:cxnLst/>
            <a:rect l="l" t="t" r="r" b="b"/>
            <a:pathLst>
              <a:path w="1156786" h="9220761">
                <a:moveTo>
                  <a:pt x="1156786" y="0"/>
                </a:moveTo>
                <a:lnTo>
                  <a:pt x="0" y="0"/>
                </a:lnTo>
                <a:lnTo>
                  <a:pt x="0" y="9220762"/>
                </a:lnTo>
                <a:lnTo>
                  <a:pt x="1156786" y="9220762"/>
                </a:lnTo>
                <a:lnTo>
                  <a:pt x="11567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9258300"/>
            <a:ext cx="1028700" cy="1037204"/>
            <a:chOff x="0" y="0"/>
            <a:chExt cx="270933" cy="27317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3173"/>
            </a:xfrm>
            <a:custGeom>
              <a:avLst/>
              <a:gdLst/>
              <a:ahLst/>
              <a:cxnLst/>
              <a:rect l="l" t="t" r="r" b="b"/>
              <a:pathLst>
                <a:path w="270933" h="273173">
                  <a:moveTo>
                    <a:pt x="0" y="0"/>
                  </a:moveTo>
                  <a:lnTo>
                    <a:pt x="270933" y="0"/>
                  </a:lnTo>
                  <a:lnTo>
                    <a:pt x="270933" y="273173"/>
                  </a:lnTo>
                  <a:lnTo>
                    <a:pt x="0" y="273173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70933" cy="3303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259300" y="0"/>
            <a:ext cx="1028700" cy="533119"/>
            <a:chOff x="0" y="0"/>
            <a:chExt cx="270933" cy="1404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259300" y="533119"/>
            <a:ext cx="1028700" cy="533119"/>
            <a:chOff x="0" y="0"/>
            <a:chExt cx="270933" cy="1404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A7A9A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 rot="-10800000">
            <a:off x="6492423" y="9070066"/>
            <a:ext cx="1482099" cy="376469"/>
          </a:xfrm>
          <a:custGeom>
            <a:avLst/>
            <a:gdLst/>
            <a:ahLst/>
            <a:cxnLst/>
            <a:rect l="l" t="t" r="r" b="b"/>
            <a:pathLst>
              <a:path w="1482099" h="376469">
                <a:moveTo>
                  <a:pt x="0" y="0"/>
                </a:moveTo>
                <a:lnTo>
                  <a:pt x="1482099" y="0"/>
                </a:lnTo>
                <a:lnTo>
                  <a:pt x="1482099" y="376468"/>
                </a:lnTo>
                <a:lnTo>
                  <a:pt x="0" y="3764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6492423" y="2273325"/>
            <a:ext cx="3701628" cy="61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Obada Daghlas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492423" y="3797772"/>
            <a:ext cx="10766877" cy="1234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59"/>
              </a:lnSpc>
              <a:spcBef>
                <a:spcPct val="0"/>
              </a:spcBef>
            </a:pPr>
            <a:r>
              <a:rPr lang="en-US" sz="68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PISA 2022 Data Analysis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492423" y="6013289"/>
            <a:ext cx="10253937" cy="1493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79"/>
              </a:lnSpc>
              <a:spcBef>
                <a:spcPct val="0"/>
              </a:spcBef>
            </a:pPr>
            <a:r>
              <a:rPr lang="en-US" sz="4199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Understanding Global Student Performance</a:t>
            </a:r>
          </a:p>
        </p:txBody>
      </p:sp>
      <p:sp>
        <p:nvSpPr>
          <p:cNvPr id="19" name="Freeform 19"/>
          <p:cNvSpPr/>
          <p:nvPr/>
        </p:nvSpPr>
        <p:spPr>
          <a:xfrm rot="-10800000">
            <a:off x="14434898" y="689770"/>
            <a:ext cx="1482099" cy="376469"/>
          </a:xfrm>
          <a:custGeom>
            <a:avLst/>
            <a:gdLst/>
            <a:ahLst/>
            <a:cxnLst/>
            <a:rect l="l" t="t" r="r" b="b"/>
            <a:pathLst>
              <a:path w="1482099" h="376469">
                <a:moveTo>
                  <a:pt x="0" y="0"/>
                </a:moveTo>
                <a:lnTo>
                  <a:pt x="1482098" y="0"/>
                </a:lnTo>
                <a:lnTo>
                  <a:pt x="1482098" y="376469"/>
                </a:lnTo>
                <a:lnTo>
                  <a:pt x="0" y="3764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0"/>
            <a:ext cx="4239829" cy="10287000"/>
            <a:chOff x="0" y="0"/>
            <a:chExt cx="111666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6663" cy="2709333"/>
            </a:xfrm>
            <a:custGeom>
              <a:avLst/>
              <a:gdLst/>
              <a:ahLst/>
              <a:cxnLst/>
              <a:rect l="l" t="t" r="r" b="b"/>
              <a:pathLst>
                <a:path w="1116663" h="2709333">
                  <a:moveTo>
                    <a:pt x="0" y="0"/>
                  </a:moveTo>
                  <a:lnTo>
                    <a:pt x="1116663" y="0"/>
                  </a:lnTo>
                  <a:lnTo>
                    <a:pt x="11166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116663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3564466" y="780910"/>
            <a:ext cx="1094614" cy="8725181"/>
          </a:xfrm>
          <a:custGeom>
            <a:avLst/>
            <a:gdLst/>
            <a:ahLst/>
            <a:cxnLst/>
            <a:rect l="l" t="t" r="r" b="b"/>
            <a:pathLst>
              <a:path w="1094614" h="8725181">
                <a:moveTo>
                  <a:pt x="1094614" y="0"/>
                </a:moveTo>
                <a:lnTo>
                  <a:pt x="0" y="0"/>
                </a:lnTo>
                <a:lnTo>
                  <a:pt x="0" y="8725180"/>
                </a:lnTo>
                <a:lnTo>
                  <a:pt x="1094614" y="8725180"/>
                </a:lnTo>
                <a:lnTo>
                  <a:pt x="109461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9258300"/>
            <a:ext cx="1028700" cy="1037204"/>
            <a:chOff x="0" y="0"/>
            <a:chExt cx="270933" cy="27317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3173"/>
            </a:xfrm>
            <a:custGeom>
              <a:avLst/>
              <a:gdLst/>
              <a:ahLst/>
              <a:cxnLst/>
              <a:rect l="l" t="t" r="r" b="b"/>
              <a:pathLst>
                <a:path w="270933" h="273173">
                  <a:moveTo>
                    <a:pt x="0" y="0"/>
                  </a:moveTo>
                  <a:lnTo>
                    <a:pt x="270933" y="0"/>
                  </a:lnTo>
                  <a:lnTo>
                    <a:pt x="270933" y="273173"/>
                  </a:lnTo>
                  <a:lnTo>
                    <a:pt x="0" y="273173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70933" cy="3303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259300" y="0"/>
            <a:ext cx="1028700" cy="533119"/>
            <a:chOff x="0" y="0"/>
            <a:chExt cx="270933" cy="1404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259300" y="533119"/>
            <a:ext cx="1028700" cy="533119"/>
            <a:chOff x="0" y="0"/>
            <a:chExt cx="270933" cy="1404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A7A9A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5286881" y="3462438"/>
            <a:ext cx="11301259" cy="3362125"/>
          </a:xfrm>
          <a:custGeom>
            <a:avLst/>
            <a:gdLst/>
            <a:ahLst/>
            <a:cxnLst/>
            <a:rect l="l" t="t" r="r" b="b"/>
            <a:pathLst>
              <a:path w="11301259" h="3362125">
                <a:moveTo>
                  <a:pt x="0" y="0"/>
                </a:moveTo>
                <a:lnTo>
                  <a:pt x="11301259" y="0"/>
                </a:lnTo>
                <a:lnTo>
                  <a:pt x="11301259" y="3362124"/>
                </a:lnTo>
                <a:lnTo>
                  <a:pt x="0" y="33621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 rot="-5400000">
            <a:off x="-3232093" y="4683884"/>
            <a:ext cx="10295504" cy="927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Socioeconomic Impact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86881" y="7758908"/>
            <a:ext cx="11972419" cy="1499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1"/>
              </a:lnSpc>
            </a:pPr>
            <a:r>
              <a:rPr lang="en-US" sz="2093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Observations: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Positive correlation between country-level socioeconomic status and performance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Notable outliers perform better or worse than their ESCS would predict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Some education systems achieve strong results despite modest resources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986999"/>
            <a:ext cx="18416056" cy="1476896"/>
            <a:chOff x="0" y="0"/>
            <a:chExt cx="4850319" cy="388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0319" cy="388977"/>
            </a:xfrm>
            <a:custGeom>
              <a:avLst/>
              <a:gdLst/>
              <a:ahLst/>
              <a:cxnLst/>
              <a:rect l="l" t="t" r="r" b="b"/>
              <a:pathLst>
                <a:path w="4850319" h="388977">
                  <a:moveTo>
                    <a:pt x="0" y="0"/>
                  </a:moveTo>
                  <a:lnTo>
                    <a:pt x="4850319" y="0"/>
                  </a:lnTo>
                  <a:lnTo>
                    <a:pt x="4850319" y="388977"/>
                  </a:lnTo>
                  <a:lnTo>
                    <a:pt x="0" y="388977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50319" cy="446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79358" y="1009650"/>
            <a:ext cx="4831014" cy="6099668"/>
            <a:chOff x="0" y="0"/>
            <a:chExt cx="6441352" cy="8132891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25645" r="25645"/>
            <a:stretch>
              <a:fillRect/>
            </a:stretch>
          </p:blipFill>
          <p:spPr>
            <a:xfrm>
              <a:off x="0" y="0"/>
              <a:ext cx="6441352" cy="8132891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7136601" y="3136093"/>
            <a:ext cx="10122699" cy="5418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66"/>
              </a:lnSpc>
              <a:spcBef>
                <a:spcPct val="0"/>
              </a:spcBef>
            </a:pPr>
            <a:r>
              <a:rPr lang="en-US" sz="3404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Key Relationships:</a:t>
            </a:r>
          </a:p>
          <a:p>
            <a:pPr marL="735029" lvl="1" indent="-367515" algn="just">
              <a:lnSpc>
                <a:spcPts val="4766"/>
              </a:lnSpc>
              <a:spcBef>
                <a:spcPct val="0"/>
              </a:spcBef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Positive disciplinary climate correlates with better performance</a:t>
            </a:r>
          </a:p>
          <a:p>
            <a:pPr marL="735029" lvl="1" indent="-367515" algn="just">
              <a:lnSpc>
                <a:spcPts val="4766"/>
              </a:lnSpc>
              <a:spcBef>
                <a:spcPct val="0"/>
              </a:spcBef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Quality of teacher-student relationships shows positive impact</a:t>
            </a:r>
          </a:p>
          <a:p>
            <a:pPr marL="735029" lvl="1" indent="-367515" algn="just">
              <a:lnSpc>
                <a:spcPts val="4766"/>
              </a:lnSpc>
              <a:spcBef>
                <a:spcPct val="0"/>
              </a:spcBef>
              <a:buFont typeface="Arial"/>
              <a:buChar char="•"/>
            </a:pPr>
            <a:r>
              <a:rPr lang="en-US" sz="340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Student sense of belonging varies across countries but generally maintains positive relationship with outcomes</a:t>
            </a:r>
          </a:p>
          <a:p>
            <a:pPr algn="just">
              <a:lnSpc>
                <a:spcPts val="4766"/>
              </a:lnSpc>
              <a:spcBef>
                <a:spcPct val="0"/>
              </a:spcBef>
            </a:pPr>
            <a:endParaRPr lang="en-US" sz="3404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136601" y="1113269"/>
            <a:ext cx="9217365" cy="2081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19"/>
              </a:lnSpc>
            </a:pPr>
            <a:r>
              <a:rPr lang="en-US" sz="57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School Climate Factors</a:t>
            </a:r>
          </a:p>
          <a:p>
            <a:pPr algn="r">
              <a:lnSpc>
                <a:spcPts val="8119"/>
              </a:lnSpc>
              <a:spcBef>
                <a:spcPct val="0"/>
              </a:spcBef>
            </a:pPr>
            <a:endParaRPr lang="en-US" sz="5799" b="1">
              <a:solidFill>
                <a:srgbClr val="364A6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9" name="Freeform 9"/>
          <p:cNvSpPr/>
          <p:nvPr/>
        </p:nvSpPr>
        <p:spPr>
          <a:xfrm rot="-10800000">
            <a:off x="14871867" y="9070066"/>
            <a:ext cx="1482099" cy="376469"/>
          </a:xfrm>
          <a:custGeom>
            <a:avLst/>
            <a:gdLst/>
            <a:ahLst/>
            <a:cxnLst/>
            <a:rect l="l" t="t" r="r" b="b"/>
            <a:pathLst>
              <a:path w="1482099" h="376469">
                <a:moveTo>
                  <a:pt x="0" y="0"/>
                </a:moveTo>
                <a:lnTo>
                  <a:pt x="1482099" y="0"/>
                </a:lnTo>
                <a:lnTo>
                  <a:pt x="1482099" y="376468"/>
                </a:lnTo>
                <a:lnTo>
                  <a:pt x="0" y="3764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986999"/>
            <a:ext cx="18416056" cy="1476896"/>
            <a:chOff x="0" y="0"/>
            <a:chExt cx="4850319" cy="388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0319" cy="388977"/>
            </a:xfrm>
            <a:custGeom>
              <a:avLst/>
              <a:gdLst/>
              <a:ahLst/>
              <a:cxnLst/>
              <a:rect l="l" t="t" r="r" b="b"/>
              <a:pathLst>
                <a:path w="4850319" h="388977">
                  <a:moveTo>
                    <a:pt x="0" y="0"/>
                  </a:moveTo>
                  <a:lnTo>
                    <a:pt x="4850319" y="0"/>
                  </a:lnTo>
                  <a:lnTo>
                    <a:pt x="4850319" y="388977"/>
                  </a:lnTo>
                  <a:lnTo>
                    <a:pt x="0" y="388977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50319" cy="446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037886" y="1009650"/>
            <a:ext cx="4831014" cy="4114800"/>
            <a:chOff x="0" y="0"/>
            <a:chExt cx="6441352" cy="54864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0889" r="10889"/>
            <a:stretch>
              <a:fillRect/>
            </a:stretch>
          </p:blipFill>
          <p:spPr>
            <a:xfrm>
              <a:off x="0" y="0"/>
              <a:ext cx="6441352" cy="54864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3037886" y="5153025"/>
            <a:ext cx="4831014" cy="4114800"/>
            <a:chOff x="0" y="0"/>
            <a:chExt cx="6441352" cy="548640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l="10889" r="10889"/>
            <a:stretch>
              <a:fillRect/>
            </a:stretch>
          </p:blipFill>
          <p:spPr>
            <a:xfrm>
              <a:off x="0" y="0"/>
              <a:ext cx="6441352" cy="5486400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666750" y="2943225"/>
            <a:ext cx="12009186" cy="6520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1566" lvl="1" indent="-305783" algn="l">
              <a:lnSpc>
                <a:spcPts val="4333"/>
              </a:lnSpc>
              <a:buFont typeface="Arial"/>
              <a:buChar char="•"/>
            </a:pPr>
            <a:r>
              <a:rPr lang="en-US" sz="283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East Asian Excellence:</a:t>
            </a:r>
          </a:p>
          <a:p>
            <a:pPr marL="1223133" lvl="2" indent="-407711" algn="l">
              <a:lnSpc>
                <a:spcPts val="4333"/>
              </a:lnSpc>
              <a:buFont typeface="Arial"/>
              <a:buChar char="⚬"/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Singapore, China, Japan, and Korea lead in mathematics and science</a:t>
            </a:r>
          </a:p>
          <a:p>
            <a:pPr marL="1223133" lvl="2" indent="-407711" algn="l">
              <a:lnSpc>
                <a:spcPts val="4333"/>
              </a:lnSpc>
              <a:buFont typeface="Arial"/>
              <a:buChar char="⚬"/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Scores typically 30-50 points above OECD average</a:t>
            </a:r>
          </a:p>
          <a:p>
            <a:pPr marL="611566" lvl="1" indent="-305783" algn="l">
              <a:lnSpc>
                <a:spcPts val="4333"/>
              </a:lnSpc>
              <a:buFont typeface="Arial"/>
              <a:buChar char="•"/>
            </a:pPr>
            <a:r>
              <a:rPr lang="en-US" sz="283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European Strong Performers:</a:t>
            </a:r>
          </a:p>
          <a:p>
            <a:pPr marL="1223133" lvl="2" indent="-407711" algn="l">
              <a:lnSpc>
                <a:spcPts val="4333"/>
              </a:lnSpc>
              <a:buFont typeface="Arial"/>
              <a:buChar char="⚬"/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Estonia and Finland combine high performance with educational equity</a:t>
            </a:r>
          </a:p>
          <a:p>
            <a:pPr marL="611566" lvl="1" indent="-305783" algn="l">
              <a:lnSpc>
                <a:spcPts val="4333"/>
              </a:lnSpc>
              <a:buFont typeface="Arial"/>
              <a:buChar char="•"/>
            </a:pPr>
            <a:r>
              <a:rPr lang="en-US" sz="283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Regional Patterns:</a:t>
            </a:r>
          </a:p>
          <a:p>
            <a:pPr marL="1223133" lvl="2" indent="-407711" algn="l">
              <a:lnSpc>
                <a:spcPts val="4333"/>
              </a:lnSpc>
              <a:buFont typeface="Arial"/>
              <a:buChar char="⚬"/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East Asian systems emphasize mathematics</a:t>
            </a:r>
          </a:p>
          <a:p>
            <a:pPr marL="1223133" lvl="2" indent="-407711" algn="l">
              <a:lnSpc>
                <a:spcPts val="4333"/>
              </a:lnSpc>
              <a:buFont typeface="Arial"/>
              <a:buChar char="⚬"/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Northern European systems show more balanced results</a:t>
            </a:r>
          </a:p>
          <a:p>
            <a:pPr marL="1223133" lvl="2" indent="-407711" algn="l">
              <a:lnSpc>
                <a:spcPts val="4333"/>
              </a:lnSpc>
              <a:buFont typeface="Arial"/>
              <a:buChar char="⚬"/>
            </a:pPr>
            <a:r>
              <a:rPr lang="en-US" sz="28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Several developing economies making significant progress</a:t>
            </a:r>
          </a:p>
          <a:p>
            <a:pPr algn="l">
              <a:lnSpc>
                <a:spcPts val="4333"/>
              </a:lnSpc>
            </a:pPr>
            <a:endParaRPr lang="en-US" sz="2832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66750" y="1113306"/>
            <a:ext cx="11614981" cy="1052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19"/>
              </a:lnSpc>
              <a:spcBef>
                <a:spcPct val="0"/>
              </a:spcBef>
            </a:pPr>
            <a:r>
              <a:rPr lang="en-US" sz="57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Country Performance Patterns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986999"/>
            <a:ext cx="18416056" cy="1476896"/>
            <a:chOff x="0" y="0"/>
            <a:chExt cx="4850319" cy="388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0319" cy="388977"/>
            </a:xfrm>
            <a:custGeom>
              <a:avLst/>
              <a:gdLst/>
              <a:ahLst/>
              <a:cxnLst/>
              <a:rect l="l" t="t" r="r" b="b"/>
              <a:pathLst>
                <a:path w="4850319" h="388977">
                  <a:moveTo>
                    <a:pt x="0" y="0"/>
                  </a:moveTo>
                  <a:lnTo>
                    <a:pt x="4850319" y="0"/>
                  </a:lnTo>
                  <a:lnTo>
                    <a:pt x="4850319" y="388977"/>
                  </a:lnTo>
                  <a:lnTo>
                    <a:pt x="0" y="388977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50319" cy="446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79358" y="1009650"/>
            <a:ext cx="4831014" cy="4114800"/>
            <a:chOff x="0" y="0"/>
            <a:chExt cx="6441352" cy="54864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0815" r="10815"/>
            <a:stretch>
              <a:fillRect/>
            </a:stretch>
          </p:blipFill>
          <p:spPr>
            <a:xfrm>
              <a:off x="0" y="0"/>
              <a:ext cx="6441352" cy="54864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579358" y="5153025"/>
            <a:ext cx="4831014" cy="4114800"/>
            <a:chOff x="0" y="0"/>
            <a:chExt cx="6441352" cy="548640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l="10889" r="10889"/>
            <a:stretch>
              <a:fillRect/>
            </a:stretch>
          </p:blipFill>
          <p:spPr>
            <a:xfrm>
              <a:off x="0" y="0"/>
              <a:ext cx="6441352" cy="5486400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8344984" y="1113269"/>
            <a:ext cx="8008982" cy="1052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19"/>
              </a:lnSpc>
              <a:spcBef>
                <a:spcPct val="0"/>
              </a:spcBef>
            </a:pPr>
            <a:r>
              <a:rPr lang="en-US" sz="57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Policy Implications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416181" y="2866390"/>
            <a:ext cx="9843119" cy="6401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44" lvl="1" indent="-280672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Addressing Inequality:</a:t>
            </a:r>
          </a:p>
          <a:p>
            <a:pPr marL="1122688" lvl="2" indent="-374229" algn="l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Education systems can improve equity without sacrificing excellence</a:t>
            </a:r>
          </a:p>
          <a:p>
            <a:pPr marL="561344" lvl="1" indent="-280672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Gender-Responsive Approaches:</a:t>
            </a:r>
          </a:p>
          <a:p>
            <a:pPr marL="1122688" lvl="2" indent="-374229" algn="l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Targeted strategies needed to address persistent gender gaps</a:t>
            </a:r>
          </a:p>
          <a:p>
            <a:pPr marL="561344" lvl="1" indent="-280672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School Environment:</a:t>
            </a:r>
          </a:p>
          <a:p>
            <a:pPr marL="1122688" lvl="2" indent="-374229" algn="l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Investing in positive school climates provides substantial returns</a:t>
            </a:r>
          </a:p>
          <a:p>
            <a:pPr marL="561344" lvl="1" indent="-280672" algn="l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System Design:</a:t>
            </a:r>
          </a:p>
          <a:p>
            <a:pPr marL="1122688" lvl="2" indent="-374229" algn="l">
              <a:lnSpc>
                <a:spcPts val="3640"/>
              </a:lnSpc>
              <a:spcBef>
                <a:spcPct val="0"/>
              </a:spcBef>
              <a:buFont typeface="Arial"/>
              <a:buChar char="⚬"/>
            </a:pPr>
            <a:r>
              <a:rPr lang="en-US" sz="26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High-performing systems combine autonomy with accountability, strong teacher preparation, and support for disadvantaged schools</a:t>
            </a:r>
          </a:p>
          <a:p>
            <a:pPr algn="l">
              <a:lnSpc>
                <a:spcPts val="3640"/>
              </a:lnSpc>
              <a:spcBef>
                <a:spcPct val="0"/>
              </a:spcBef>
            </a:pPr>
            <a:endParaRPr lang="en-US" sz="26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986999"/>
            <a:ext cx="18416056" cy="1476896"/>
            <a:chOff x="0" y="0"/>
            <a:chExt cx="4850319" cy="388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0319" cy="388977"/>
            </a:xfrm>
            <a:custGeom>
              <a:avLst/>
              <a:gdLst/>
              <a:ahLst/>
              <a:cxnLst/>
              <a:rect l="l" t="t" r="r" b="b"/>
              <a:pathLst>
                <a:path w="4850319" h="388977">
                  <a:moveTo>
                    <a:pt x="0" y="0"/>
                  </a:moveTo>
                  <a:lnTo>
                    <a:pt x="4850319" y="0"/>
                  </a:lnTo>
                  <a:lnTo>
                    <a:pt x="4850319" y="388977"/>
                  </a:lnTo>
                  <a:lnTo>
                    <a:pt x="0" y="388977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50319" cy="446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628150" y="2867088"/>
            <a:ext cx="4019992" cy="3901373"/>
            <a:chOff x="0" y="0"/>
            <a:chExt cx="5359990" cy="5201831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t="17670" b="17670"/>
            <a:stretch>
              <a:fillRect/>
            </a:stretch>
          </p:blipFill>
          <p:spPr>
            <a:xfrm>
              <a:off x="0" y="0"/>
              <a:ext cx="5359990" cy="5201831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0" y="6172200"/>
            <a:ext cx="4831014" cy="4114800"/>
            <a:chOff x="0" y="0"/>
            <a:chExt cx="6441352" cy="548640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l="10889" r="10889"/>
            <a:stretch>
              <a:fillRect/>
            </a:stretch>
          </p:blipFill>
          <p:spPr>
            <a:xfrm>
              <a:off x="0" y="0"/>
              <a:ext cx="6441352" cy="5486400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8344984" y="1113269"/>
            <a:ext cx="8008982" cy="1052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119"/>
              </a:lnSpc>
              <a:spcBef>
                <a:spcPct val="0"/>
              </a:spcBef>
            </a:pPr>
            <a:r>
              <a:rPr lang="en-US" sz="57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127240" y="2781363"/>
            <a:ext cx="10132060" cy="6948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3" lvl="1" indent="-302261" algn="l">
              <a:lnSpc>
                <a:spcPts val="3920"/>
              </a:lnSpc>
              <a:spcBef>
                <a:spcPct val="0"/>
              </a:spcBef>
              <a:buFont typeface="Arial"/>
              <a:buChar char="•"/>
            </a:pPr>
            <a:r>
              <a:rPr lang="en-US" sz="28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Excellence and Equity Can Coexist</a:t>
            </a:r>
          </a:p>
          <a:p>
            <a:pPr marL="1209045" lvl="2" indent="-403015" algn="l">
              <a:lnSpc>
                <a:spcPts val="3920"/>
              </a:lnSpc>
              <a:spcBef>
                <a:spcPct val="0"/>
              </a:spcBef>
              <a:buFont typeface="Arial"/>
              <a:buChar char="⚬"/>
            </a:pPr>
            <a:r>
              <a:rPr lang="en-US" sz="2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Countries like Estonia demonstrate both high performance and equity</a:t>
            </a:r>
          </a:p>
          <a:p>
            <a:pPr marL="604523" lvl="1" indent="-302261" algn="l">
              <a:lnSpc>
                <a:spcPts val="3920"/>
              </a:lnSpc>
              <a:spcBef>
                <a:spcPct val="0"/>
              </a:spcBef>
              <a:buFont typeface="Arial"/>
              <a:buChar char="•"/>
            </a:pPr>
            <a:r>
              <a:rPr lang="en-US" sz="28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Context Matters</a:t>
            </a:r>
          </a:p>
          <a:p>
            <a:pPr marL="1209045" lvl="2" indent="-403015" algn="l">
              <a:lnSpc>
                <a:spcPts val="3920"/>
              </a:lnSpc>
              <a:spcBef>
                <a:spcPct val="0"/>
              </a:spcBef>
              <a:buFont typeface="Arial"/>
              <a:buChar char="⚬"/>
            </a:pPr>
            <a:r>
              <a:rPr lang="en-US" sz="2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Cultural, socioeconomic, and policy factors all influence outcomes</a:t>
            </a:r>
          </a:p>
          <a:p>
            <a:pPr marL="604523" lvl="1" indent="-302261" algn="l">
              <a:lnSpc>
                <a:spcPts val="3920"/>
              </a:lnSpc>
              <a:spcBef>
                <a:spcPct val="0"/>
              </a:spcBef>
              <a:buFont typeface="Arial"/>
              <a:buChar char="•"/>
            </a:pPr>
            <a:r>
              <a:rPr lang="en-US" sz="28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Multiple Pathways to Success</a:t>
            </a:r>
          </a:p>
          <a:p>
            <a:pPr marL="1209045" lvl="2" indent="-403015" algn="l">
              <a:lnSpc>
                <a:spcPts val="3920"/>
              </a:lnSpc>
              <a:spcBef>
                <a:spcPct val="0"/>
              </a:spcBef>
              <a:buFont typeface="Arial"/>
              <a:buChar char="⚬"/>
            </a:pPr>
            <a:r>
              <a:rPr lang="en-US" sz="2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Different approaches to education can yield strong results</a:t>
            </a:r>
          </a:p>
          <a:p>
            <a:pPr marL="604523" lvl="1" indent="-302261" algn="l">
              <a:lnSpc>
                <a:spcPts val="3920"/>
              </a:lnSpc>
              <a:spcBef>
                <a:spcPct val="0"/>
              </a:spcBef>
              <a:buFont typeface="Arial"/>
              <a:buChar char="•"/>
            </a:pPr>
            <a:r>
              <a:rPr lang="en-US" sz="28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Data-Informed Policy</a:t>
            </a:r>
          </a:p>
          <a:p>
            <a:pPr marL="1209045" lvl="2" indent="-403015" algn="l">
              <a:lnSpc>
                <a:spcPts val="3920"/>
              </a:lnSpc>
              <a:spcBef>
                <a:spcPct val="0"/>
              </a:spcBef>
              <a:buFont typeface="Arial"/>
              <a:buChar char="⚬"/>
            </a:pPr>
            <a:r>
              <a:rPr lang="en-US" sz="28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International assessments provide valuable insights for education policy development and implementation</a:t>
            </a:r>
          </a:p>
          <a:p>
            <a:pPr algn="l">
              <a:lnSpc>
                <a:spcPts val="3920"/>
              </a:lnSpc>
              <a:spcBef>
                <a:spcPct val="0"/>
              </a:spcBef>
            </a:pPr>
            <a:endParaRPr lang="en-US" sz="28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4787136" cy="10287000"/>
            <a:chOff x="0" y="0"/>
            <a:chExt cx="1260809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60809" cy="2709333"/>
            </a:xfrm>
            <a:custGeom>
              <a:avLst/>
              <a:gdLst/>
              <a:ahLst/>
              <a:cxnLst/>
              <a:rect l="l" t="t" r="r" b="b"/>
              <a:pathLst>
                <a:path w="1260809" h="2709333">
                  <a:moveTo>
                    <a:pt x="0" y="0"/>
                  </a:moveTo>
                  <a:lnTo>
                    <a:pt x="1260809" y="0"/>
                  </a:lnTo>
                  <a:lnTo>
                    <a:pt x="1260809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260809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4208743" y="533119"/>
            <a:ext cx="1156786" cy="9220761"/>
          </a:xfrm>
          <a:custGeom>
            <a:avLst/>
            <a:gdLst/>
            <a:ahLst/>
            <a:cxnLst/>
            <a:rect l="l" t="t" r="r" b="b"/>
            <a:pathLst>
              <a:path w="1156786" h="9220761">
                <a:moveTo>
                  <a:pt x="1156786" y="0"/>
                </a:moveTo>
                <a:lnTo>
                  <a:pt x="0" y="0"/>
                </a:lnTo>
                <a:lnTo>
                  <a:pt x="0" y="9220762"/>
                </a:lnTo>
                <a:lnTo>
                  <a:pt x="1156786" y="9220762"/>
                </a:lnTo>
                <a:lnTo>
                  <a:pt x="115678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9258300"/>
            <a:ext cx="1028700" cy="1037204"/>
            <a:chOff x="0" y="0"/>
            <a:chExt cx="270933" cy="27317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3173"/>
            </a:xfrm>
            <a:custGeom>
              <a:avLst/>
              <a:gdLst/>
              <a:ahLst/>
              <a:cxnLst/>
              <a:rect l="l" t="t" r="r" b="b"/>
              <a:pathLst>
                <a:path w="270933" h="273173">
                  <a:moveTo>
                    <a:pt x="0" y="0"/>
                  </a:moveTo>
                  <a:lnTo>
                    <a:pt x="270933" y="0"/>
                  </a:lnTo>
                  <a:lnTo>
                    <a:pt x="270933" y="273173"/>
                  </a:lnTo>
                  <a:lnTo>
                    <a:pt x="0" y="273173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70933" cy="3303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6812563" y="3821354"/>
            <a:ext cx="7766081" cy="2453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659"/>
              </a:lnSpc>
              <a:spcBef>
                <a:spcPct val="0"/>
              </a:spcBef>
            </a:pPr>
            <a:r>
              <a:rPr lang="en-US" sz="68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 for the Attention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7259300" y="0"/>
            <a:ext cx="1028700" cy="533119"/>
            <a:chOff x="0" y="0"/>
            <a:chExt cx="270933" cy="14041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7259300" y="533119"/>
            <a:ext cx="1028700" cy="533119"/>
            <a:chOff x="0" y="0"/>
            <a:chExt cx="270933" cy="14041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A7A9A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 rot="-10800000">
            <a:off x="6492423" y="9070066"/>
            <a:ext cx="1482099" cy="376469"/>
          </a:xfrm>
          <a:custGeom>
            <a:avLst/>
            <a:gdLst/>
            <a:ahLst/>
            <a:cxnLst/>
            <a:rect l="l" t="t" r="r" b="b"/>
            <a:pathLst>
              <a:path w="1482099" h="376469">
                <a:moveTo>
                  <a:pt x="0" y="0"/>
                </a:moveTo>
                <a:lnTo>
                  <a:pt x="1482099" y="0"/>
                </a:lnTo>
                <a:lnTo>
                  <a:pt x="1482099" y="376468"/>
                </a:lnTo>
                <a:lnTo>
                  <a:pt x="0" y="3764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Freeform 17"/>
          <p:cNvSpPr/>
          <p:nvPr/>
        </p:nvSpPr>
        <p:spPr>
          <a:xfrm rot="-10800000">
            <a:off x="13473507" y="652231"/>
            <a:ext cx="1482099" cy="376469"/>
          </a:xfrm>
          <a:custGeom>
            <a:avLst/>
            <a:gdLst/>
            <a:ahLst/>
            <a:cxnLst/>
            <a:rect l="l" t="t" r="r" b="b"/>
            <a:pathLst>
              <a:path w="1482099" h="376469">
                <a:moveTo>
                  <a:pt x="0" y="0"/>
                </a:moveTo>
                <a:lnTo>
                  <a:pt x="1482098" y="0"/>
                </a:lnTo>
                <a:lnTo>
                  <a:pt x="1482098" y="376469"/>
                </a:lnTo>
                <a:lnTo>
                  <a:pt x="0" y="37646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986999"/>
            <a:ext cx="18416056" cy="1476896"/>
            <a:chOff x="0" y="0"/>
            <a:chExt cx="4850319" cy="388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0319" cy="388977"/>
            </a:xfrm>
            <a:custGeom>
              <a:avLst/>
              <a:gdLst/>
              <a:ahLst/>
              <a:cxnLst/>
              <a:rect l="l" t="t" r="r" b="b"/>
              <a:pathLst>
                <a:path w="4850319" h="388977">
                  <a:moveTo>
                    <a:pt x="0" y="0"/>
                  </a:moveTo>
                  <a:lnTo>
                    <a:pt x="4850319" y="0"/>
                  </a:lnTo>
                  <a:lnTo>
                    <a:pt x="4850319" y="388977"/>
                  </a:lnTo>
                  <a:lnTo>
                    <a:pt x="0" y="388977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50319" cy="446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9358" y="1113362"/>
            <a:ext cx="8008982" cy="1052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19"/>
              </a:lnSpc>
              <a:spcBef>
                <a:spcPct val="0"/>
              </a:spcBef>
            </a:pPr>
            <a:r>
              <a:rPr lang="en-US" sz="57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79358" y="2799619"/>
            <a:ext cx="12658393" cy="61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Programme for International Student Assessment (PISA)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79358" y="3404867"/>
            <a:ext cx="13961090" cy="2898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91" lvl="1" indent="-334646" algn="l">
              <a:lnSpc>
                <a:spcPts val="5797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International assessment evaluating education systems worldwide</a:t>
            </a:r>
          </a:p>
          <a:p>
            <a:pPr marL="669291" lvl="1" indent="-334646" algn="l">
              <a:lnSpc>
                <a:spcPts val="5797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Tests skills and knowledge of 15-year-old students</a:t>
            </a:r>
          </a:p>
          <a:p>
            <a:pPr marL="669291" lvl="1" indent="-334646" algn="l">
              <a:lnSpc>
                <a:spcPts val="5797"/>
              </a:lnSpc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2022 assessment covered ~600,000 students across participating countries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79358" y="6488055"/>
            <a:ext cx="3252788" cy="618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Focus Areas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79358" y="7230258"/>
            <a:ext cx="13739863" cy="2731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291" lvl="1" indent="-334646" algn="l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Country-level differences in academic achievement</a:t>
            </a:r>
          </a:p>
          <a:p>
            <a:pPr marL="669291" lvl="1" indent="-334646" algn="l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Gender gaps across different subject domains</a:t>
            </a:r>
          </a:p>
          <a:p>
            <a:pPr marL="669291" lvl="1" indent="-334646" algn="l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Impact of socioeconomic status on performance</a:t>
            </a:r>
          </a:p>
          <a:p>
            <a:pPr marL="669291" lvl="1" indent="-334646" algn="l">
              <a:lnSpc>
                <a:spcPts val="4340"/>
              </a:lnSpc>
              <a:spcBef>
                <a:spcPct val="0"/>
              </a:spcBef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Relationship between school climate and academic outcomes</a:t>
            </a:r>
          </a:p>
          <a:p>
            <a:pPr algn="l">
              <a:lnSpc>
                <a:spcPts val="4340"/>
              </a:lnSpc>
              <a:spcBef>
                <a:spcPct val="0"/>
              </a:spcBef>
            </a:pPr>
            <a:endParaRPr lang="en-US" sz="31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986999"/>
            <a:ext cx="18416056" cy="1476896"/>
            <a:chOff x="0" y="0"/>
            <a:chExt cx="4850319" cy="388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0319" cy="388977"/>
            </a:xfrm>
            <a:custGeom>
              <a:avLst/>
              <a:gdLst/>
              <a:ahLst/>
              <a:cxnLst/>
              <a:rect l="l" t="t" r="r" b="b"/>
              <a:pathLst>
                <a:path w="4850319" h="388977">
                  <a:moveTo>
                    <a:pt x="0" y="0"/>
                  </a:moveTo>
                  <a:lnTo>
                    <a:pt x="4850319" y="0"/>
                  </a:lnTo>
                  <a:lnTo>
                    <a:pt x="4850319" y="388977"/>
                  </a:lnTo>
                  <a:lnTo>
                    <a:pt x="0" y="388977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50319" cy="446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3005048"/>
            <a:ext cx="16230600" cy="6619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Which countries demonstrate the highest performance across different subject areas?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How do male and female students perform differently across the three core PISA domains?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Which countries demonstrate the strongest link between socioeconomic status and academic performance?</a:t>
            </a:r>
          </a:p>
          <a:p>
            <a:pPr algn="l">
              <a:lnSpc>
                <a:spcPts val="4759"/>
              </a:lnSpc>
            </a:pPr>
            <a:endParaRPr lang="en-US" sz="3399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What is the relationship between a country's average socioeconomic status and its mathematics performance?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79358" y="1113362"/>
            <a:ext cx="8608234" cy="1052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19"/>
              </a:lnSpc>
              <a:spcBef>
                <a:spcPct val="0"/>
              </a:spcBef>
            </a:pPr>
            <a:r>
              <a:rPr lang="en-US" sz="57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Research Questions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986999"/>
            <a:ext cx="18416056" cy="1476896"/>
            <a:chOff x="0" y="0"/>
            <a:chExt cx="4850319" cy="3889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50319" cy="388977"/>
            </a:xfrm>
            <a:custGeom>
              <a:avLst/>
              <a:gdLst/>
              <a:ahLst/>
              <a:cxnLst/>
              <a:rect l="l" t="t" r="r" b="b"/>
              <a:pathLst>
                <a:path w="4850319" h="388977">
                  <a:moveTo>
                    <a:pt x="0" y="0"/>
                  </a:moveTo>
                  <a:lnTo>
                    <a:pt x="4850319" y="0"/>
                  </a:lnTo>
                  <a:lnTo>
                    <a:pt x="4850319" y="388977"/>
                  </a:lnTo>
                  <a:lnTo>
                    <a:pt x="0" y="388977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850319" cy="44612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3037886" y="1009650"/>
            <a:ext cx="4831014" cy="4114800"/>
            <a:chOff x="0" y="0"/>
            <a:chExt cx="6441352" cy="54864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10889" r="10889"/>
            <a:stretch>
              <a:fillRect/>
            </a:stretch>
          </p:blipFill>
          <p:spPr>
            <a:xfrm>
              <a:off x="0" y="0"/>
              <a:ext cx="6441352" cy="54864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3037886" y="5153025"/>
            <a:ext cx="4831014" cy="4114800"/>
            <a:chOff x="0" y="0"/>
            <a:chExt cx="6441352" cy="5486400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/>
            <a:srcRect l="10889" r="10889"/>
            <a:stretch>
              <a:fillRect/>
            </a:stretch>
          </p:blipFill>
          <p:spPr>
            <a:xfrm>
              <a:off x="0" y="0"/>
              <a:ext cx="6441352" cy="5486400"/>
            </a:xfrm>
            <a:prstGeom prst="rect">
              <a:avLst/>
            </a:prstGeom>
          </p:spPr>
        </p:pic>
      </p:grpSp>
      <p:sp>
        <p:nvSpPr>
          <p:cNvPr id="9" name="TextBox 9"/>
          <p:cNvSpPr txBox="1"/>
          <p:nvPr/>
        </p:nvSpPr>
        <p:spPr>
          <a:xfrm>
            <a:off x="666750" y="2639889"/>
            <a:ext cx="12009186" cy="6713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41103" lvl="1" indent="-370552" algn="l">
              <a:lnSpc>
                <a:spcPts val="4805"/>
              </a:lnSpc>
              <a:buFont typeface="Arial"/>
              <a:buChar char="•"/>
            </a:pPr>
            <a:r>
              <a:rPr lang="en-US" sz="343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Data Preparation</a:t>
            </a:r>
          </a:p>
          <a:p>
            <a:pPr marL="1482206" lvl="2" indent="-494069" algn="l">
              <a:lnSpc>
                <a:spcPts val="4805"/>
              </a:lnSpc>
              <a:buFont typeface="Arial"/>
              <a:buChar char="⚬"/>
            </a:pPr>
            <a:r>
              <a:rPr lang="en-US" sz="34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Cleaning, optimization, and transformation of raw PISA dataset</a:t>
            </a:r>
          </a:p>
          <a:p>
            <a:pPr marL="741103" lvl="1" indent="-370552" algn="l">
              <a:lnSpc>
                <a:spcPts val="4805"/>
              </a:lnSpc>
              <a:buFont typeface="Arial"/>
              <a:buChar char="•"/>
            </a:pPr>
            <a:r>
              <a:rPr lang="en-US" sz="343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Exploratory Data Analysis</a:t>
            </a:r>
          </a:p>
          <a:p>
            <a:pPr marL="1482206" lvl="2" indent="-494069" algn="l">
              <a:lnSpc>
                <a:spcPts val="4805"/>
              </a:lnSpc>
              <a:buFont typeface="Arial"/>
              <a:buChar char="⚬"/>
            </a:pPr>
            <a:r>
              <a:rPr lang="en-US" sz="34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Investigation of distributions, relationships, and patterns</a:t>
            </a:r>
          </a:p>
          <a:p>
            <a:pPr marL="741103" lvl="1" indent="-370552" algn="l">
              <a:lnSpc>
                <a:spcPts val="4805"/>
              </a:lnSpc>
              <a:buFont typeface="Arial"/>
              <a:buChar char="•"/>
            </a:pPr>
            <a:r>
              <a:rPr lang="en-US" sz="343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In-depth Analysis</a:t>
            </a:r>
          </a:p>
          <a:p>
            <a:pPr marL="1482206" lvl="2" indent="-494069" algn="l">
              <a:lnSpc>
                <a:spcPts val="4805"/>
              </a:lnSpc>
              <a:buFont typeface="Arial"/>
              <a:buChar char="⚬"/>
            </a:pPr>
            <a:r>
              <a:rPr lang="en-US" sz="34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Focused examination of key research questions</a:t>
            </a:r>
          </a:p>
          <a:p>
            <a:pPr marL="741103" lvl="1" indent="-370552" algn="l">
              <a:lnSpc>
                <a:spcPts val="4805"/>
              </a:lnSpc>
              <a:buFont typeface="Arial"/>
              <a:buChar char="•"/>
            </a:pPr>
            <a:r>
              <a:rPr lang="en-US" sz="3432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Visualization</a:t>
            </a:r>
          </a:p>
          <a:p>
            <a:pPr marL="1482206" lvl="2" indent="-494069" algn="l">
              <a:lnSpc>
                <a:spcPts val="4805"/>
              </a:lnSpc>
              <a:buFont typeface="Arial"/>
              <a:buChar char="⚬"/>
            </a:pPr>
            <a:r>
              <a:rPr lang="en-US" sz="3432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Creation of insightful visualizations to communicate findings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579358" y="1113362"/>
            <a:ext cx="8008982" cy="1052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19"/>
              </a:lnSpc>
              <a:spcBef>
                <a:spcPct val="0"/>
              </a:spcBef>
            </a:pPr>
            <a:r>
              <a:rPr lang="en-US" sz="57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Methodology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0"/>
            <a:ext cx="4239829" cy="10287000"/>
            <a:chOff x="0" y="0"/>
            <a:chExt cx="111666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6663" cy="2709333"/>
            </a:xfrm>
            <a:custGeom>
              <a:avLst/>
              <a:gdLst/>
              <a:ahLst/>
              <a:cxnLst/>
              <a:rect l="l" t="t" r="r" b="b"/>
              <a:pathLst>
                <a:path w="1116663" h="2709333">
                  <a:moveTo>
                    <a:pt x="0" y="0"/>
                  </a:moveTo>
                  <a:lnTo>
                    <a:pt x="1116663" y="0"/>
                  </a:lnTo>
                  <a:lnTo>
                    <a:pt x="11166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116663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3564466" y="780910"/>
            <a:ext cx="1094614" cy="8725181"/>
          </a:xfrm>
          <a:custGeom>
            <a:avLst/>
            <a:gdLst/>
            <a:ahLst/>
            <a:cxnLst/>
            <a:rect l="l" t="t" r="r" b="b"/>
            <a:pathLst>
              <a:path w="1094614" h="8725181">
                <a:moveTo>
                  <a:pt x="1094614" y="0"/>
                </a:moveTo>
                <a:lnTo>
                  <a:pt x="0" y="0"/>
                </a:lnTo>
                <a:lnTo>
                  <a:pt x="0" y="8725180"/>
                </a:lnTo>
                <a:lnTo>
                  <a:pt x="1094614" y="8725180"/>
                </a:lnTo>
                <a:lnTo>
                  <a:pt x="109461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9258300"/>
            <a:ext cx="1028700" cy="1037204"/>
            <a:chOff x="0" y="0"/>
            <a:chExt cx="270933" cy="27317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3173"/>
            </a:xfrm>
            <a:custGeom>
              <a:avLst/>
              <a:gdLst/>
              <a:ahLst/>
              <a:cxnLst/>
              <a:rect l="l" t="t" r="r" b="b"/>
              <a:pathLst>
                <a:path w="270933" h="273173">
                  <a:moveTo>
                    <a:pt x="0" y="0"/>
                  </a:moveTo>
                  <a:lnTo>
                    <a:pt x="270933" y="0"/>
                  </a:lnTo>
                  <a:lnTo>
                    <a:pt x="270933" y="273173"/>
                  </a:lnTo>
                  <a:lnTo>
                    <a:pt x="0" y="273173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70933" cy="3303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259300" y="0"/>
            <a:ext cx="1028700" cy="533119"/>
            <a:chOff x="0" y="0"/>
            <a:chExt cx="270933" cy="1404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259300" y="533119"/>
            <a:ext cx="1028700" cy="533119"/>
            <a:chOff x="0" y="0"/>
            <a:chExt cx="270933" cy="1404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A7A9A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4816960" y="2759422"/>
            <a:ext cx="13235393" cy="4367680"/>
          </a:xfrm>
          <a:custGeom>
            <a:avLst/>
            <a:gdLst/>
            <a:ahLst/>
            <a:cxnLst/>
            <a:rect l="l" t="t" r="r" b="b"/>
            <a:pathLst>
              <a:path w="13235393" h="4367680">
                <a:moveTo>
                  <a:pt x="0" y="0"/>
                </a:moveTo>
                <a:lnTo>
                  <a:pt x="13235393" y="0"/>
                </a:lnTo>
                <a:lnTo>
                  <a:pt x="13235393" y="4367679"/>
                </a:lnTo>
                <a:lnTo>
                  <a:pt x="0" y="43676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 rot="-5400000">
            <a:off x="-3232093" y="4683884"/>
            <a:ext cx="10295504" cy="927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Performance Distributions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865871" y="7244552"/>
            <a:ext cx="9137571" cy="342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Analysis of student performance across mathematics, reading, and science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0"/>
            <a:ext cx="4239829" cy="10287000"/>
            <a:chOff x="0" y="0"/>
            <a:chExt cx="111666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6663" cy="2709333"/>
            </a:xfrm>
            <a:custGeom>
              <a:avLst/>
              <a:gdLst/>
              <a:ahLst/>
              <a:cxnLst/>
              <a:rect l="l" t="t" r="r" b="b"/>
              <a:pathLst>
                <a:path w="1116663" h="2709333">
                  <a:moveTo>
                    <a:pt x="0" y="0"/>
                  </a:moveTo>
                  <a:lnTo>
                    <a:pt x="1116663" y="0"/>
                  </a:lnTo>
                  <a:lnTo>
                    <a:pt x="11166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116663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3564466" y="780910"/>
            <a:ext cx="1094614" cy="8725181"/>
          </a:xfrm>
          <a:custGeom>
            <a:avLst/>
            <a:gdLst/>
            <a:ahLst/>
            <a:cxnLst/>
            <a:rect l="l" t="t" r="r" b="b"/>
            <a:pathLst>
              <a:path w="1094614" h="8725181">
                <a:moveTo>
                  <a:pt x="1094614" y="0"/>
                </a:moveTo>
                <a:lnTo>
                  <a:pt x="0" y="0"/>
                </a:lnTo>
                <a:lnTo>
                  <a:pt x="0" y="8725180"/>
                </a:lnTo>
                <a:lnTo>
                  <a:pt x="1094614" y="8725180"/>
                </a:lnTo>
                <a:lnTo>
                  <a:pt x="109461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9258300"/>
            <a:ext cx="1028700" cy="1037204"/>
            <a:chOff x="0" y="0"/>
            <a:chExt cx="270933" cy="27317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3173"/>
            </a:xfrm>
            <a:custGeom>
              <a:avLst/>
              <a:gdLst/>
              <a:ahLst/>
              <a:cxnLst/>
              <a:rect l="l" t="t" r="r" b="b"/>
              <a:pathLst>
                <a:path w="270933" h="273173">
                  <a:moveTo>
                    <a:pt x="0" y="0"/>
                  </a:moveTo>
                  <a:lnTo>
                    <a:pt x="270933" y="0"/>
                  </a:lnTo>
                  <a:lnTo>
                    <a:pt x="270933" y="273173"/>
                  </a:lnTo>
                  <a:lnTo>
                    <a:pt x="0" y="273173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70933" cy="3303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259300" y="0"/>
            <a:ext cx="1028700" cy="533119"/>
            <a:chOff x="0" y="0"/>
            <a:chExt cx="270933" cy="1404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259300" y="533119"/>
            <a:ext cx="1028700" cy="533119"/>
            <a:chOff x="0" y="0"/>
            <a:chExt cx="270933" cy="1404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A7A9A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6282402" y="1066239"/>
            <a:ext cx="9096849" cy="6049405"/>
          </a:xfrm>
          <a:custGeom>
            <a:avLst/>
            <a:gdLst/>
            <a:ahLst/>
            <a:cxnLst/>
            <a:rect l="l" t="t" r="r" b="b"/>
            <a:pathLst>
              <a:path w="9096849" h="6049405">
                <a:moveTo>
                  <a:pt x="0" y="0"/>
                </a:moveTo>
                <a:lnTo>
                  <a:pt x="9096850" y="0"/>
                </a:lnTo>
                <a:lnTo>
                  <a:pt x="9096850" y="6049405"/>
                </a:lnTo>
                <a:lnTo>
                  <a:pt x="0" y="60494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 rot="-5400000">
            <a:off x="-3232093" y="4683884"/>
            <a:ext cx="10295504" cy="927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Top Performing Countries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86881" y="7775286"/>
            <a:ext cx="11972419" cy="1850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1"/>
              </a:lnSpc>
              <a:spcBef>
                <a:spcPct val="0"/>
              </a:spcBef>
            </a:pPr>
            <a:r>
              <a:rPr lang="en-US" sz="2093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Key Observations: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East Asian education systems (Singapore, Macau , Hongkong, Japan) lead in mathematics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Estonia and Finland demonstrate balanced excellence across all domains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Regional patterns show distinct educational priorities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0"/>
            <a:ext cx="4239829" cy="10287000"/>
            <a:chOff x="0" y="0"/>
            <a:chExt cx="111666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6663" cy="2709333"/>
            </a:xfrm>
            <a:custGeom>
              <a:avLst/>
              <a:gdLst/>
              <a:ahLst/>
              <a:cxnLst/>
              <a:rect l="l" t="t" r="r" b="b"/>
              <a:pathLst>
                <a:path w="1116663" h="2709333">
                  <a:moveTo>
                    <a:pt x="0" y="0"/>
                  </a:moveTo>
                  <a:lnTo>
                    <a:pt x="1116663" y="0"/>
                  </a:lnTo>
                  <a:lnTo>
                    <a:pt x="11166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116663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3564466" y="780910"/>
            <a:ext cx="1094614" cy="8725181"/>
          </a:xfrm>
          <a:custGeom>
            <a:avLst/>
            <a:gdLst/>
            <a:ahLst/>
            <a:cxnLst/>
            <a:rect l="l" t="t" r="r" b="b"/>
            <a:pathLst>
              <a:path w="1094614" h="8725181">
                <a:moveTo>
                  <a:pt x="1094614" y="0"/>
                </a:moveTo>
                <a:lnTo>
                  <a:pt x="0" y="0"/>
                </a:lnTo>
                <a:lnTo>
                  <a:pt x="0" y="8725180"/>
                </a:lnTo>
                <a:lnTo>
                  <a:pt x="1094614" y="8725180"/>
                </a:lnTo>
                <a:lnTo>
                  <a:pt x="109461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9258300"/>
            <a:ext cx="1028700" cy="1037204"/>
            <a:chOff x="0" y="0"/>
            <a:chExt cx="270933" cy="27317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3173"/>
            </a:xfrm>
            <a:custGeom>
              <a:avLst/>
              <a:gdLst/>
              <a:ahLst/>
              <a:cxnLst/>
              <a:rect l="l" t="t" r="r" b="b"/>
              <a:pathLst>
                <a:path w="270933" h="273173">
                  <a:moveTo>
                    <a:pt x="0" y="0"/>
                  </a:moveTo>
                  <a:lnTo>
                    <a:pt x="270933" y="0"/>
                  </a:lnTo>
                  <a:lnTo>
                    <a:pt x="270933" y="273173"/>
                  </a:lnTo>
                  <a:lnTo>
                    <a:pt x="0" y="273173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70933" cy="3303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259300" y="0"/>
            <a:ext cx="1028700" cy="533119"/>
            <a:chOff x="0" y="0"/>
            <a:chExt cx="270933" cy="1404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259300" y="533119"/>
            <a:ext cx="1028700" cy="533119"/>
            <a:chOff x="0" y="0"/>
            <a:chExt cx="270933" cy="1404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A7A9A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6282402" y="1066239"/>
            <a:ext cx="9096849" cy="6049405"/>
          </a:xfrm>
          <a:custGeom>
            <a:avLst/>
            <a:gdLst/>
            <a:ahLst/>
            <a:cxnLst/>
            <a:rect l="l" t="t" r="r" b="b"/>
            <a:pathLst>
              <a:path w="9096849" h="6049405">
                <a:moveTo>
                  <a:pt x="0" y="0"/>
                </a:moveTo>
                <a:lnTo>
                  <a:pt x="9096850" y="0"/>
                </a:lnTo>
                <a:lnTo>
                  <a:pt x="9096850" y="6049405"/>
                </a:lnTo>
                <a:lnTo>
                  <a:pt x="0" y="60494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 rot="-5400000">
            <a:off x="-3232093" y="4683884"/>
            <a:ext cx="10295504" cy="927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Top Performing Countries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86881" y="7775286"/>
            <a:ext cx="11972419" cy="1850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1"/>
              </a:lnSpc>
              <a:spcBef>
                <a:spcPct val="0"/>
              </a:spcBef>
            </a:pPr>
            <a:r>
              <a:rPr lang="en-US" sz="2093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Key Observations: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East Asian education systems (Singapore, Macau , Hongkong, Japan) lead in mathematics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Estonia and Finland demonstrate balanced excellence across all domains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Regional patterns show distinct educational priorities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0"/>
            <a:ext cx="4239829" cy="10287000"/>
            <a:chOff x="0" y="0"/>
            <a:chExt cx="111666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6663" cy="2709333"/>
            </a:xfrm>
            <a:custGeom>
              <a:avLst/>
              <a:gdLst/>
              <a:ahLst/>
              <a:cxnLst/>
              <a:rect l="l" t="t" r="r" b="b"/>
              <a:pathLst>
                <a:path w="1116663" h="2709333">
                  <a:moveTo>
                    <a:pt x="0" y="0"/>
                  </a:moveTo>
                  <a:lnTo>
                    <a:pt x="1116663" y="0"/>
                  </a:lnTo>
                  <a:lnTo>
                    <a:pt x="11166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116663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3564466" y="780910"/>
            <a:ext cx="1094614" cy="8725181"/>
          </a:xfrm>
          <a:custGeom>
            <a:avLst/>
            <a:gdLst/>
            <a:ahLst/>
            <a:cxnLst/>
            <a:rect l="l" t="t" r="r" b="b"/>
            <a:pathLst>
              <a:path w="1094614" h="8725181">
                <a:moveTo>
                  <a:pt x="1094614" y="0"/>
                </a:moveTo>
                <a:lnTo>
                  <a:pt x="0" y="0"/>
                </a:lnTo>
                <a:lnTo>
                  <a:pt x="0" y="8725180"/>
                </a:lnTo>
                <a:lnTo>
                  <a:pt x="1094614" y="8725180"/>
                </a:lnTo>
                <a:lnTo>
                  <a:pt x="109461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9258300"/>
            <a:ext cx="1028700" cy="1037204"/>
            <a:chOff x="0" y="0"/>
            <a:chExt cx="270933" cy="27317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3173"/>
            </a:xfrm>
            <a:custGeom>
              <a:avLst/>
              <a:gdLst/>
              <a:ahLst/>
              <a:cxnLst/>
              <a:rect l="l" t="t" r="r" b="b"/>
              <a:pathLst>
                <a:path w="270933" h="273173">
                  <a:moveTo>
                    <a:pt x="0" y="0"/>
                  </a:moveTo>
                  <a:lnTo>
                    <a:pt x="270933" y="0"/>
                  </a:lnTo>
                  <a:lnTo>
                    <a:pt x="270933" y="273173"/>
                  </a:lnTo>
                  <a:lnTo>
                    <a:pt x="0" y="273173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70933" cy="3303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259300" y="0"/>
            <a:ext cx="1028700" cy="533119"/>
            <a:chOff x="0" y="0"/>
            <a:chExt cx="270933" cy="1404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259300" y="533119"/>
            <a:ext cx="1028700" cy="533119"/>
            <a:chOff x="0" y="0"/>
            <a:chExt cx="270933" cy="1404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A7A9A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5840180" y="1028700"/>
            <a:ext cx="10872629" cy="6265352"/>
          </a:xfrm>
          <a:custGeom>
            <a:avLst/>
            <a:gdLst/>
            <a:ahLst/>
            <a:cxnLst/>
            <a:rect l="l" t="t" r="r" b="b"/>
            <a:pathLst>
              <a:path w="10872629" h="6265352">
                <a:moveTo>
                  <a:pt x="0" y="0"/>
                </a:moveTo>
                <a:lnTo>
                  <a:pt x="10872629" y="0"/>
                </a:lnTo>
                <a:lnTo>
                  <a:pt x="10872629" y="6265352"/>
                </a:lnTo>
                <a:lnTo>
                  <a:pt x="0" y="62653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 rot="-5400000">
            <a:off x="-3232093" y="4683884"/>
            <a:ext cx="10295504" cy="927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  <a:spcBef>
                <a:spcPct val="0"/>
              </a:spcBef>
            </a:pPr>
            <a:r>
              <a:rPr lang="en-US" sz="50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Gender Differences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86881" y="7775286"/>
            <a:ext cx="11972419" cy="18708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1"/>
              </a:lnSpc>
              <a:spcBef>
                <a:spcPct val="0"/>
              </a:spcBef>
            </a:pPr>
            <a:r>
              <a:rPr lang="en-US" sz="2093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Key Findings: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Girls outperform boys in reading by ~30 points (approximately one year of schooling)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Boys maintain a small advantage in mathematics (~5 points globally)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Science performance is nearly equal between genders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Gender gap magnitude varies significantly across countries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8056" y="0"/>
            <a:ext cx="4239829" cy="10287000"/>
            <a:chOff x="0" y="0"/>
            <a:chExt cx="111666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6663" cy="2709333"/>
            </a:xfrm>
            <a:custGeom>
              <a:avLst/>
              <a:gdLst/>
              <a:ahLst/>
              <a:cxnLst/>
              <a:rect l="l" t="t" r="r" b="b"/>
              <a:pathLst>
                <a:path w="1116663" h="2709333">
                  <a:moveTo>
                    <a:pt x="0" y="0"/>
                  </a:moveTo>
                  <a:lnTo>
                    <a:pt x="1116663" y="0"/>
                  </a:lnTo>
                  <a:lnTo>
                    <a:pt x="111666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FEC9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116663" cy="27664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 flipH="1">
            <a:off x="3564466" y="780910"/>
            <a:ext cx="1094614" cy="8725181"/>
          </a:xfrm>
          <a:custGeom>
            <a:avLst/>
            <a:gdLst/>
            <a:ahLst/>
            <a:cxnLst/>
            <a:rect l="l" t="t" r="r" b="b"/>
            <a:pathLst>
              <a:path w="1094614" h="8725181">
                <a:moveTo>
                  <a:pt x="1094614" y="0"/>
                </a:moveTo>
                <a:lnTo>
                  <a:pt x="0" y="0"/>
                </a:lnTo>
                <a:lnTo>
                  <a:pt x="0" y="8725180"/>
                </a:lnTo>
                <a:lnTo>
                  <a:pt x="1094614" y="8725180"/>
                </a:lnTo>
                <a:lnTo>
                  <a:pt x="109461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7259300" y="9258300"/>
            <a:ext cx="1028700" cy="1037204"/>
            <a:chOff x="0" y="0"/>
            <a:chExt cx="270933" cy="27317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70933" cy="273173"/>
            </a:xfrm>
            <a:custGeom>
              <a:avLst/>
              <a:gdLst/>
              <a:ahLst/>
              <a:cxnLst/>
              <a:rect l="l" t="t" r="r" b="b"/>
              <a:pathLst>
                <a:path w="270933" h="273173">
                  <a:moveTo>
                    <a:pt x="0" y="0"/>
                  </a:moveTo>
                  <a:lnTo>
                    <a:pt x="270933" y="0"/>
                  </a:lnTo>
                  <a:lnTo>
                    <a:pt x="270933" y="273173"/>
                  </a:lnTo>
                  <a:lnTo>
                    <a:pt x="0" y="273173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270933" cy="33032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7259300" y="0"/>
            <a:ext cx="1028700" cy="533119"/>
            <a:chOff x="0" y="0"/>
            <a:chExt cx="270933" cy="14041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364A68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259300" y="533119"/>
            <a:ext cx="1028700" cy="533119"/>
            <a:chOff x="0" y="0"/>
            <a:chExt cx="270933" cy="14041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70933" cy="140410"/>
            </a:xfrm>
            <a:custGeom>
              <a:avLst/>
              <a:gdLst/>
              <a:ahLst/>
              <a:cxnLst/>
              <a:rect l="l" t="t" r="r" b="b"/>
              <a:pathLst>
                <a:path w="270933" h="140410">
                  <a:moveTo>
                    <a:pt x="0" y="0"/>
                  </a:moveTo>
                  <a:lnTo>
                    <a:pt x="270933" y="0"/>
                  </a:lnTo>
                  <a:lnTo>
                    <a:pt x="270933" y="140410"/>
                  </a:lnTo>
                  <a:lnTo>
                    <a:pt x="0" y="140410"/>
                  </a:lnTo>
                  <a:close/>
                </a:path>
              </a:pathLst>
            </a:custGeom>
            <a:solidFill>
              <a:srgbClr val="A7A9AC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270933" cy="1975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7631703" y="266560"/>
            <a:ext cx="7282775" cy="6117531"/>
          </a:xfrm>
          <a:custGeom>
            <a:avLst/>
            <a:gdLst/>
            <a:ahLst/>
            <a:cxnLst/>
            <a:rect l="l" t="t" r="r" b="b"/>
            <a:pathLst>
              <a:path w="7282775" h="6117531">
                <a:moveTo>
                  <a:pt x="0" y="0"/>
                </a:moveTo>
                <a:lnTo>
                  <a:pt x="7282775" y="0"/>
                </a:lnTo>
                <a:lnTo>
                  <a:pt x="7282775" y="6117531"/>
                </a:lnTo>
                <a:lnTo>
                  <a:pt x="0" y="611753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 rot="-5400000">
            <a:off x="-2762290" y="3770505"/>
            <a:ext cx="10295504" cy="2737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39"/>
              </a:lnSpc>
            </a:pPr>
            <a:r>
              <a:rPr lang="en-US" sz="5099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ESCS-Performance Relationship</a:t>
            </a:r>
          </a:p>
          <a:p>
            <a:pPr algn="ctr">
              <a:lnSpc>
                <a:spcPts val="7139"/>
              </a:lnSpc>
              <a:spcBef>
                <a:spcPct val="0"/>
              </a:spcBef>
            </a:pPr>
            <a:endParaRPr lang="en-US" sz="5099" b="1">
              <a:solidFill>
                <a:srgbClr val="364A68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5286881" y="6644483"/>
            <a:ext cx="11972419" cy="2613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1"/>
              </a:lnSpc>
            </a:pPr>
            <a:r>
              <a:rPr lang="en-US" sz="2093" b="1">
                <a:solidFill>
                  <a:srgbClr val="364A68"/>
                </a:solidFill>
                <a:latin typeface="Poppins Bold"/>
                <a:ea typeface="Poppins Bold"/>
                <a:cs typeface="Poppins Bold"/>
                <a:sym typeface="Poppins Bold"/>
              </a:rPr>
              <a:t>Educational Inequality: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Highest in Hungary, Luxembourg, and several Latin American countries (correlations &gt; 0.40)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Lowest in East Asian systems like Hong Kong and Macao, and Estonia (correlations &lt; 0.25)</a:t>
            </a:r>
          </a:p>
          <a:p>
            <a:pPr marL="452052" lvl="1" indent="-226026" algn="l">
              <a:lnSpc>
                <a:spcPts val="2931"/>
              </a:lnSpc>
              <a:buFont typeface="Arial"/>
              <a:buChar char="•"/>
            </a:pPr>
            <a:r>
              <a:rPr lang="en-US" sz="2093">
                <a:solidFill>
                  <a:srgbClr val="364A68"/>
                </a:solidFill>
                <a:latin typeface="Poppins"/>
                <a:ea typeface="Poppins"/>
                <a:cs typeface="Poppins"/>
                <a:sym typeface="Poppins"/>
              </a:rPr>
              <a:t>Some countries combine high performance with relatively low impact of socioeconomic status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586</Words>
  <Application>Microsoft Office PowerPoint</Application>
  <PresentationFormat>Custom</PresentationFormat>
  <Paragraphs>92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Poppins Bold</vt:lpstr>
      <vt:lpstr>Arial</vt:lpstr>
      <vt:lpstr>Poppins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Yellow and Blue Simple Thesis Defense Presentation</dc:title>
  <cp:lastModifiedBy>obada daghlas</cp:lastModifiedBy>
  <cp:revision>2</cp:revision>
  <dcterms:created xsi:type="dcterms:W3CDTF">2006-08-16T00:00:00Z</dcterms:created>
  <dcterms:modified xsi:type="dcterms:W3CDTF">2025-03-10T22:45:56Z</dcterms:modified>
  <dc:identifier>DAGhXcpUKpQ</dc:identifier>
</cp:coreProperties>
</file>

<file path=docProps/thumbnail.jpeg>
</file>